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960" r:id="rId2"/>
    <p:sldId id="1014" r:id="rId3"/>
    <p:sldId id="1022" r:id="rId4"/>
    <p:sldId id="1021" r:id="rId5"/>
    <p:sldId id="1019" r:id="rId6"/>
    <p:sldId id="1020" r:id="rId7"/>
    <p:sldId id="100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Edward Wang" initials="EW [7]" lastIdx="1" clrIdx="6"/>
  <p:cmAuthor id="1" name="Edward Wang" initials="EW" lastIdx="1" clrIdx="0"/>
  <p:cmAuthor id="8" name="atm" initials="atm" lastIdx="0" clrIdx="7"/>
  <p:cmAuthor id="2" name="Edward Wang" initials="EW [2]" lastIdx="1" clrIdx="1"/>
  <p:cmAuthor id="3" name="Edward Wang" initials="EW [3]" lastIdx="1" clrIdx="2"/>
  <p:cmAuthor id="4" name="Edward Wang" initials="EW [4]" lastIdx="1" clrIdx="3"/>
  <p:cmAuthor id="5" name="Edward Wang" initials="EW [5]" lastIdx="1" clrIdx="4"/>
  <p:cmAuthor id="6" name="Edward Wang" initials="EW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D582C2"/>
    <a:srgbClr val="393939"/>
    <a:srgbClr val="01FF01"/>
    <a:srgbClr val="01A801"/>
    <a:srgbClr val="262626"/>
    <a:srgbClr val="F60000"/>
    <a:srgbClr val="FDD1B8"/>
    <a:srgbClr val="FA810F"/>
    <a:srgbClr val="EEE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5" autoAdjust="0"/>
    <p:restoredTop sz="82521" autoAdjust="0"/>
  </p:normalViewPr>
  <p:slideViewPr>
    <p:cSldViewPr>
      <p:cViewPr varScale="1">
        <p:scale>
          <a:sx n="94" d="100"/>
          <a:sy n="94" d="100"/>
        </p:scale>
        <p:origin x="1008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09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26099-4093-438C-A350-C6029252D52E}" type="datetimeFigureOut">
              <a:rPr lang="en-US" smtClean="0"/>
              <a:t>12/20/23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EA61A-28DB-48B5-8202-524F772BA7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96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3A497-1B9D-48B5-95DD-45F8A7220D6F}" type="datetimeFigureOut">
              <a:rPr lang="en-US" smtClean="0"/>
              <a:t>12/20/23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5BF89-87CA-4D31-B6F1-3E4AF73840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24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3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93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050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68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64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24001"/>
            <a:ext cx="10363200" cy="1470025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528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A6586-9C5F-9D4B-8C84-142601FDE6B5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29EC-9980-C446-B461-9FF391B35689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0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D00C-2D45-4F4D-BC8A-330D574CCB97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3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9A1-9E21-464C-91B2-56AF992F588D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6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5638-870A-8448-91F2-566053E5D542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4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B3FF-D90D-4641-BFFE-C1266ED84317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3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FF5A-6A3C-864F-A131-633AC5ED65F3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2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507C-E0E4-9D48-B07D-A33F1036A906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6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FFB9-EF8B-134D-BB3A-25AF2B742CAF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5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637F-E426-784C-887F-03635AB0F66F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BFA0-5693-0F4F-9655-65B23B82690F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0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fld id="{8418A49E-1D6F-9345-9D8B-98F8F33DE1D2}" type="datetime1">
              <a:rPr lang="en-US" smtClean="0"/>
              <a:t>12/20/23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fld id="{E02EB531-D3C9-4F70-B23B-3589F4933B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5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" panose="02000503020000020003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iedigitallibrary.org/journals/Journal-of-Biomedical-Optics/volume-19/issue-1/010901/Medical-hyperspectral-imaging-a-review/10.1117/1.JBO.19.1.010901.short" TargetMode="External"/><Relationship Id="rId2" Type="http://schemas.openxmlformats.org/officeDocument/2006/relationships/hyperlink" Target="https://www.zdnet.com/article/why-you-need-an-android-smartphone-with-a-thermal-and-ir-camera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66106"/>
            <a:ext cx="10668000" cy="1676400"/>
          </a:xfrm>
        </p:spPr>
        <p:txBody>
          <a:bodyPr/>
          <a:lstStyle/>
          <a:p>
            <a:r>
              <a:rPr lang="en-US" sz="4400">
                <a:latin typeface="Avenir Book" charset="0"/>
                <a:ea typeface="Avenir Book" charset="0"/>
                <a:cs typeface="Avenir Book" charset="0"/>
              </a:rPr>
              <a:t>Cameras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4818" y="2460680"/>
            <a:ext cx="5182364" cy="252300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Alex Mariakakis</a:t>
            </a:r>
            <a:endParaRPr lang="en-US" sz="2000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University of Toronto</a:t>
            </a:r>
          </a:p>
          <a:p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Department of Computer Science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DF0B9597-6882-4144-A42D-955C0D66C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238637"/>
            <a:ext cx="3810000" cy="156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661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44C0-7D40-5820-BC76-737EF1E7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RGB Smartphone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A3A91-D301-80BC-4591-B02AC7E72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715000" cy="4983161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/>
              <a:t>Purpose</a:t>
            </a:r>
            <a:br>
              <a:rPr lang="en-US" b="1" dirty="0"/>
            </a:br>
            <a:r>
              <a:rPr lang="en-US" dirty="0"/>
              <a:t>Capture scenes according to three “distinct” wavelengths of light  </a:t>
            </a:r>
            <a:br>
              <a:rPr lang="en-US" dirty="0"/>
            </a:br>
            <a:r>
              <a:rPr lang="en-US" dirty="0"/>
              <a:t>(red, green, blue)</a:t>
            </a:r>
          </a:p>
          <a:p>
            <a:endParaRPr lang="en-US" dirty="0"/>
          </a:p>
          <a:p>
            <a:r>
              <a:rPr lang="en-US" b="1" u="sng" dirty="0"/>
              <a:t>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Bayer filter array + </a:t>
            </a:r>
            <a:r>
              <a:rPr lang="en-US" dirty="0" err="1"/>
              <a:t>demosaicing</a:t>
            </a:r>
            <a:endParaRPr lang="en-US" dirty="0"/>
          </a:p>
          <a:p>
            <a:endParaRPr lang="en-US" dirty="0"/>
          </a:p>
          <a:p>
            <a:r>
              <a:rPr lang="en-US" b="1" u="sng" dirty="0"/>
              <a:t>Example mHealth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Skin cancer screening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Oral health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Diagnostic test reading</a:t>
            </a:r>
          </a:p>
        </p:txBody>
      </p:sp>
      <p:pic>
        <p:nvPicPr>
          <p:cNvPr id="6152" name="Picture 8" descr="Une simple appli peut-elle vraiment détecter un cancer de la peau ...">
            <a:extLst>
              <a:ext uri="{FF2B5EF4-FFF2-40B4-BE49-F238E27FC236}">
                <a16:creationId xmlns:a16="http://schemas.microsoft.com/office/drawing/2014/main" id="{F74BAD1F-51FF-145A-E009-2DB018F390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376" t="19817" r="40336" b="6936"/>
          <a:stretch/>
        </p:blipFill>
        <p:spPr bwMode="auto">
          <a:xfrm>
            <a:off x="6690849" y="2989925"/>
            <a:ext cx="2608684" cy="181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Why is my long exposure shot all white? - Photography Stack Exchange">
            <a:extLst>
              <a:ext uri="{FF2B5EF4-FFF2-40B4-BE49-F238E27FC236}">
                <a16:creationId xmlns:a16="http://schemas.microsoft.com/office/drawing/2014/main" id="{10601016-ACD9-B2CA-04B2-2338631D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066800"/>
            <a:ext cx="5037160" cy="178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erson taking a selfie&#10;&#10;Description automatically generated">
            <a:extLst>
              <a:ext uri="{FF2B5EF4-FFF2-40B4-BE49-F238E27FC236}">
                <a16:creationId xmlns:a16="http://schemas.microsoft.com/office/drawing/2014/main" id="{D90BDF9D-97BD-2B9D-B6E6-BCBCBCFE8E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6" b="23276"/>
          <a:stretch/>
        </p:blipFill>
        <p:spPr>
          <a:xfrm>
            <a:off x="9393379" y="2989926"/>
            <a:ext cx="2499562" cy="1810674"/>
          </a:xfrm>
          <a:prstGeom prst="rect">
            <a:avLst/>
          </a:prstGeom>
        </p:spPr>
      </p:pic>
      <p:pic>
        <p:nvPicPr>
          <p:cNvPr id="7" name="Picture 6" descr="A close-up of a hand holding a phone&#10;&#10;Description automatically generated with low confidence">
            <a:extLst>
              <a:ext uri="{FF2B5EF4-FFF2-40B4-BE49-F238E27FC236}">
                <a16:creationId xmlns:a16="http://schemas.microsoft.com/office/drawing/2014/main" id="{8431252D-3A01-63FA-09A7-9AC959D862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287" y="4971126"/>
            <a:ext cx="2660186" cy="181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9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6BBA-EB76-2377-C8A4-465C5E17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Than Just RGB: </a:t>
            </a:r>
            <a:br>
              <a:rPr lang="en-US" dirty="0"/>
            </a:br>
            <a:r>
              <a:rPr lang="en-US" dirty="0"/>
              <a:t>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46767-C112-ADB1-EC5D-682142B19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096000" cy="5105399"/>
          </a:xfrm>
        </p:spPr>
        <p:txBody>
          <a:bodyPr>
            <a:normAutofit fontScale="70000" lnSpcReduction="20000"/>
          </a:bodyPr>
          <a:lstStyle/>
          <a:p>
            <a:r>
              <a:rPr lang="en-US" b="1" u="sng" dirty="0"/>
              <a:t>Purpose </a:t>
            </a:r>
          </a:p>
          <a:p>
            <a:r>
              <a:rPr lang="en-US" dirty="0"/>
              <a:t>Measures how far away objects are within a scene</a:t>
            </a:r>
          </a:p>
          <a:p>
            <a:endParaRPr lang="en-US" dirty="0"/>
          </a:p>
          <a:p>
            <a:r>
              <a:rPr lang="en-US" b="1" u="sng" dirty="0"/>
              <a:t>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Structured light:</a:t>
            </a:r>
            <a:r>
              <a:rPr lang="en-US" dirty="0"/>
              <a:t> Project a pattern in IR and measure how the scene distorts 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Stereo:</a:t>
            </a:r>
            <a:r>
              <a:rPr lang="en-US" dirty="0"/>
              <a:t> Measures disparity between two cameras separated by a short distance (like our eyes)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Time-of-flight: </a:t>
            </a:r>
            <a:r>
              <a:rPr lang="en-US" dirty="0"/>
              <a:t>Measures the time it takes for a pulsed light to be reflected back</a:t>
            </a:r>
            <a:endParaRPr lang="en-US" b="1" dirty="0"/>
          </a:p>
          <a:p>
            <a:endParaRPr lang="en-US" dirty="0"/>
          </a:p>
          <a:p>
            <a:r>
              <a:rPr lang="en-US" b="1" u="sng" dirty="0"/>
              <a:t>Example mHealth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Range-of-motion measurement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Gait analysis</a:t>
            </a:r>
          </a:p>
        </p:txBody>
      </p:sp>
      <p:pic>
        <p:nvPicPr>
          <p:cNvPr id="5" name="Picture 2" descr="What Is Time-of-Flight Camera And How To Use One? - Android Hire">
            <a:extLst>
              <a:ext uri="{FF2B5EF4-FFF2-40B4-BE49-F238E27FC236}">
                <a16:creationId xmlns:a16="http://schemas.microsoft.com/office/drawing/2014/main" id="{C0CCAAB9-D748-EEB9-63DF-7625E60AC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864" y="990600"/>
            <a:ext cx="3774684" cy="211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rames from color video and depth data collected using a depth-sensing... |  Download Scientific Diagram">
            <a:extLst>
              <a:ext uri="{FF2B5EF4-FFF2-40B4-BE49-F238E27FC236}">
                <a16:creationId xmlns:a16="http://schemas.microsoft.com/office/drawing/2014/main" id="{B327C079-DA44-D9E9-1437-59211D487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012" y="3766509"/>
            <a:ext cx="4728388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554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6BBA-EB76-2377-C8A4-465C5E17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Than Just RGB: </a:t>
            </a:r>
            <a:br>
              <a:rPr lang="en-US" dirty="0"/>
            </a:br>
            <a:r>
              <a:rPr lang="en-US" dirty="0"/>
              <a:t>Thermal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46767-C112-ADB1-EC5D-682142B19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096000" cy="5105399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/>
              <a:t>Purpose</a:t>
            </a:r>
          </a:p>
          <a:p>
            <a:r>
              <a:rPr lang="en-US" dirty="0"/>
              <a:t>Measures radiant heat from distant objects</a:t>
            </a:r>
          </a:p>
          <a:p>
            <a:endParaRPr lang="en-US" dirty="0"/>
          </a:p>
          <a:p>
            <a:r>
              <a:rPr lang="en-US" b="1" u="sng" dirty="0"/>
              <a:t>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Microbolometer pixels absorb IR wavelengths (</a:t>
            </a:r>
            <a:r>
              <a:rPr lang="el-GR" dirty="0"/>
              <a:t>7.5–14 μ</a:t>
            </a:r>
            <a:r>
              <a:rPr lang="en-US" dirty="0"/>
              <a:t>m) and change their resistance</a:t>
            </a:r>
          </a:p>
          <a:p>
            <a:endParaRPr lang="en-US" dirty="0"/>
          </a:p>
          <a:p>
            <a:r>
              <a:rPr lang="en-US" b="1" u="sng" dirty="0"/>
              <a:t>Example mHealth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Inflammation detection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Fever screening</a:t>
            </a:r>
          </a:p>
        </p:txBody>
      </p:sp>
      <p:pic>
        <p:nvPicPr>
          <p:cNvPr id="4" name="Picture 2" descr="Medical Thermal Imaging – Psy Tek Labs">
            <a:extLst>
              <a:ext uri="{FF2B5EF4-FFF2-40B4-BE49-F238E27FC236}">
                <a16:creationId xmlns:a16="http://schemas.microsoft.com/office/drawing/2014/main" id="{731232C8-AF48-2952-0AC2-2320C3101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2891242"/>
            <a:ext cx="3593834" cy="369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CD1629B-9A8F-B70B-E292-9B12E53F9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11" y="810188"/>
            <a:ext cx="5157812" cy="185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46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6BBA-EB76-2377-C8A4-465C5E17B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Than Just RGB: </a:t>
            </a:r>
            <a:br>
              <a:rPr lang="en-US" dirty="0"/>
            </a:br>
            <a:r>
              <a:rPr lang="en-US" dirty="0"/>
              <a:t>Hyperspectral / Multispectral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46767-C112-ADB1-EC5D-682142B19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096000" cy="5105399"/>
          </a:xfrm>
        </p:spPr>
        <p:txBody>
          <a:bodyPr>
            <a:normAutofit fontScale="77500" lnSpcReduction="20000"/>
          </a:bodyPr>
          <a:lstStyle/>
          <a:p>
            <a:r>
              <a:rPr lang="en-US" b="1" u="sng" dirty="0"/>
              <a:t>Purpose</a:t>
            </a:r>
            <a:br>
              <a:rPr lang="en-US" b="1" dirty="0"/>
            </a:br>
            <a:r>
              <a:rPr lang="en-US" dirty="0"/>
              <a:t>Captures scenes at multiple wavelengths (visible + IR) </a:t>
            </a:r>
          </a:p>
          <a:p>
            <a:endParaRPr lang="en-US" dirty="0"/>
          </a:p>
          <a:p>
            <a:r>
              <a:rPr lang="en-US" b="1" u="sng" dirty="0"/>
              <a:t>Techniques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Active:</a:t>
            </a:r>
            <a:r>
              <a:rPr lang="en-US" dirty="0"/>
              <a:t> Sweep through different LEDs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Passive:</a:t>
            </a:r>
            <a:r>
              <a:rPr lang="en-US" dirty="0"/>
              <a:t> Sweep through different filters</a:t>
            </a:r>
          </a:p>
          <a:p>
            <a:endParaRPr lang="en-US" dirty="0"/>
          </a:p>
          <a:p>
            <a:r>
              <a:rPr lang="en-US" b="1" u="sng" dirty="0"/>
              <a:t>Example mHealth 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Vein localization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Blood oxygen saturation in </a:t>
            </a:r>
            <a:br>
              <a:rPr lang="en-US" dirty="0"/>
            </a:br>
            <a:r>
              <a:rPr lang="en-US" dirty="0"/>
              <a:t>fingertips, eyes,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Bruise analysis</a:t>
            </a:r>
          </a:p>
        </p:txBody>
      </p:sp>
      <p:pic>
        <p:nvPicPr>
          <p:cNvPr id="2050" name="Picture 2" descr="Hyperspectral imaging concept. A set of images it taken at a number of ...">
            <a:extLst>
              <a:ext uri="{FF2B5EF4-FFF2-40B4-BE49-F238E27FC236}">
                <a16:creationId xmlns:a16="http://schemas.microsoft.com/office/drawing/2014/main" id="{A53EF1B0-2759-1343-18AD-2CD7A3795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" t="1612" r="702" b="50000"/>
          <a:stretch/>
        </p:blipFill>
        <p:spPr bwMode="auto">
          <a:xfrm>
            <a:off x="6632172" y="1600201"/>
            <a:ext cx="5026428" cy="1643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nature, screenshot, monochrome photography, black and white&#10;&#10;Description automatically generated">
            <a:extLst>
              <a:ext uri="{FF2B5EF4-FFF2-40B4-BE49-F238E27FC236}">
                <a16:creationId xmlns:a16="http://schemas.microsoft.com/office/drawing/2014/main" id="{2019086A-838F-04AC-76F3-C4C72A1EF3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481" y="5029200"/>
            <a:ext cx="3417810" cy="1740261"/>
          </a:xfrm>
          <a:prstGeom prst="rect">
            <a:avLst/>
          </a:prstGeom>
        </p:spPr>
      </p:pic>
      <p:pic>
        <p:nvPicPr>
          <p:cNvPr id="6" name="Picture 5" descr="A close-up of a hand&#10;&#10;Description automatically generated with low confidence">
            <a:extLst>
              <a:ext uri="{FF2B5EF4-FFF2-40B4-BE49-F238E27FC236}">
                <a16:creationId xmlns:a16="http://schemas.microsoft.com/office/drawing/2014/main" id="{6A6F2B13-D698-C662-F872-69197A8F30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56" b="47870"/>
          <a:stretch/>
        </p:blipFill>
        <p:spPr>
          <a:xfrm>
            <a:off x="6632172" y="3281002"/>
            <a:ext cx="2170744" cy="1595798"/>
          </a:xfrm>
          <a:prstGeom prst="rect">
            <a:avLst/>
          </a:prstGeom>
        </p:spPr>
      </p:pic>
      <p:pic>
        <p:nvPicPr>
          <p:cNvPr id="7" name="Picture 6" descr="A close-up of a hand&#10;&#10;Description automatically generated with low confidence">
            <a:extLst>
              <a:ext uri="{FF2B5EF4-FFF2-40B4-BE49-F238E27FC236}">
                <a16:creationId xmlns:a16="http://schemas.microsoft.com/office/drawing/2014/main" id="{115DB3E7-D060-2DE5-ACDE-D23EDBD2B9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6" b="47870"/>
          <a:stretch/>
        </p:blipFill>
        <p:spPr>
          <a:xfrm>
            <a:off x="9487856" y="3281002"/>
            <a:ext cx="2170744" cy="159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0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2610-2BF9-2CF5-792C-236A3B0D5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The Smartphones?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514B84-3319-2794-7F71-1BE8FAB34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486400" cy="48860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Sophisticated cameras have occasionally made their way into specific smartphone models</a:t>
            </a:r>
          </a:p>
          <a:p>
            <a:endParaRPr lang="en-US" dirty="0"/>
          </a:p>
          <a:p>
            <a:r>
              <a:rPr lang="en-US" dirty="0"/>
              <a:t>Smartphone hardware is often driven by consumer demand, but what are the “killer apps” and are they worth the cost?</a:t>
            </a:r>
          </a:p>
        </p:txBody>
      </p:sp>
      <p:pic>
        <p:nvPicPr>
          <p:cNvPr id="5" name="Picture 4" descr="A close-up of a cell phone&#10;&#10;Description automatically generated with low confidence">
            <a:extLst>
              <a:ext uri="{FF2B5EF4-FFF2-40B4-BE49-F238E27FC236}">
                <a16:creationId xmlns:a16="http://schemas.microsoft.com/office/drawing/2014/main" id="{A7ABC934-F27D-85D3-B9A5-CFB8C796D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133600"/>
            <a:ext cx="2148514" cy="3379978"/>
          </a:xfrm>
          <a:prstGeom prst="rect">
            <a:avLst/>
          </a:prstGeom>
        </p:spPr>
      </p:pic>
      <p:pic>
        <p:nvPicPr>
          <p:cNvPr id="8" name="Picture 7" descr="A picture containing screenshot, car&#10;&#10;Description automatically generated">
            <a:extLst>
              <a:ext uri="{FF2B5EF4-FFF2-40B4-BE49-F238E27FC236}">
                <a16:creationId xmlns:a16="http://schemas.microsoft.com/office/drawing/2014/main" id="{9E104746-831F-EF19-E2CA-2DADFCF70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75" y="22360"/>
            <a:ext cx="3133070" cy="3765280"/>
          </a:xfrm>
          <a:prstGeom prst="rect">
            <a:avLst/>
          </a:prstGeom>
        </p:spPr>
      </p:pic>
      <p:pic>
        <p:nvPicPr>
          <p:cNvPr id="10" name="Picture 9" descr="A screen shot of a phone&#10;&#10;Description automatically generated with low confidence">
            <a:extLst>
              <a:ext uri="{FF2B5EF4-FFF2-40B4-BE49-F238E27FC236}">
                <a16:creationId xmlns:a16="http://schemas.microsoft.com/office/drawing/2014/main" id="{AC14196A-0950-B396-17A8-1DA8A176A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694" y="3810001"/>
            <a:ext cx="3033432" cy="295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3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C7EC-4399-2247-A5A4-59078CD5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4634-A025-1243-93E0-EED246F8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sz="3000" dirty="0"/>
              <a:t>Why You Need an Android Smartphone with a Thermal and IR Camera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ZDNET ‘22</a:t>
            </a:r>
            <a:r>
              <a:rPr lang="en-US" dirty="0"/>
              <a:t>)</a:t>
            </a:r>
          </a:p>
          <a:p>
            <a:pPr>
              <a:spcAft>
                <a:spcPts val="2400"/>
              </a:spcAft>
            </a:pPr>
            <a:r>
              <a:rPr lang="en-US" dirty="0"/>
              <a:t>Medical Hyperspectral Imaging: A Review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Lu and Fei ‘14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8978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 Font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71291</TotalTime>
  <Words>291</Words>
  <Application>Microsoft Macintosh PowerPoint</Application>
  <PresentationFormat>Widescreen</PresentationFormat>
  <Paragraphs>59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</vt:lpstr>
      <vt:lpstr>Avenir Book</vt:lpstr>
      <vt:lpstr>Calibri</vt:lpstr>
      <vt:lpstr>Office Theme</vt:lpstr>
      <vt:lpstr>Cameras</vt:lpstr>
      <vt:lpstr>Standard RGB Smartphone Cameras</vt:lpstr>
      <vt:lpstr>More Than Just RGB:  Depth</vt:lpstr>
      <vt:lpstr>More Than Just RGB:  Thermal</vt:lpstr>
      <vt:lpstr>More Than Just RGB:  Hyperspectral / Multispectral</vt:lpstr>
      <vt:lpstr>Where Are The Smartphones?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Sensing for  Health and Public Safety</dc:title>
  <dc:creator>Alex T Mariakakis</dc:creator>
  <cp:lastModifiedBy>Alex Mariakakis</cp:lastModifiedBy>
  <cp:revision>1291</cp:revision>
  <dcterms:created xsi:type="dcterms:W3CDTF">2019-01-31T00:55:19Z</dcterms:created>
  <dcterms:modified xsi:type="dcterms:W3CDTF">2023-12-20T19:00:34Z</dcterms:modified>
</cp:coreProperties>
</file>